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7" r:id="rId10"/>
    <p:sldId id="271" r:id="rId11"/>
    <p:sldId id="264" r:id="rId12"/>
    <p:sldId id="265" r:id="rId13"/>
    <p:sldId id="266" r:id="rId14"/>
    <p:sldId id="273" r:id="rId15"/>
    <p:sldId id="268" r:id="rId16"/>
    <p:sldId id="269" r:id="rId17"/>
    <p:sldId id="275" r:id="rId18"/>
    <p:sldId id="270" r:id="rId19"/>
    <p:sldId id="274" r:id="rId20"/>
    <p:sldId id="276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8DDB55-6628-404C-BADE-C4C0159ADB16}" type="datetimeFigureOut">
              <a:rPr lang="sk-SK" smtClean="0"/>
              <a:pPr/>
              <a:t>7.5.2017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9F04A2-35FB-4FE2-B80E-A0E235B6D591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ZÁHRADA VŠETKÝMI ZMYSLAMI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solidFill>
                  <a:schemeClr val="bg1"/>
                </a:solidFill>
              </a:rPr>
              <a:t>Miniprojekt</a:t>
            </a:r>
            <a:r>
              <a:rPr lang="sk-SK" sz="3600" dirty="0" smtClean="0">
                <a:solidFill>
                  <a:schemeClr val="bg1"/>
                </a:solidFill>
              </a:rPr>
              <a:t> v rámci programu </a:t>
            </a:r>
          </a:p>
          <a:p>
            <a:r>
              <a:rPr lang="sk-SK" sz="3600" dirty="0" smtClean="0">
                <a:solidFill>
                  <a:schemeClr val="bg1"/>
                </a:solidFill>
              </a:rPr>
              <a:t>Environmentálni Experti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3300"/>
                </a:solidFill>
              </a:rPr>
              <a:t>2. LIEČIVÉ RASTLINY </a:t>
            </a:r>
            <a:r>
              <a:rPr lang="sk-SK" dirty="0" smtClean="0"/>
              <a:t>- aktivity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Prezentácia</a:t>
            </a:r>
            <a:r>
              <a:rPr lang="sk-SK" dirty="0" smtClean="0"/>
              <a:t> o správnom spôsobe zberu, sušenia, uskladnenia bylín a príprave  bylinkových čajov – dávkovanie, lúhovanie, užívanie.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Aktivity</a:t>
            </a:r>
            <a:r>
              <a:rPr lang="sk-SK" dirty="0" smtClean="0"/>
              <a:t>  zamerané na vnímanie byliniek zrakom, čuchom a chuťou.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Prezentácia</a:t>
            </a:r>
            <a:r>
              <a:rPr lang="sk-SK" dirty="0" smtClean="0"/>
              <a:t> o stavbe bylinkovej špirály a správnom umiestnení liečivých rastlín.</a:t>
            </a:r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Aktivita</a:t>
            </a:r>
            <a:r>
              <a:rPr lang="sk-SK" dirty="0" smtClean="0"/>
              <a:t> zameraná na poznávanie bylín.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Vnímanie zmyslami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sk-SK" sz="3600" b="1" dirty="0" smtClean="0">
                <a:solidFill>
                  <a:srgbClr val="C00000"/>
                </a:solidFill>
              </a:rPr>
              <a:t>ČUCH</a:t>
            </a:r>
          </a:p>
          <a:p>
            <a:pPr>
              <a:buNone/>
            </a:pPr>
            <a:r>
              <a:rPr lang="sk-SK" sz="3200" b="1" dirty="0" smtClean="0"/>
              <a:t>Najprv sme ušili vrecká na bylinky. Vložili sme do nich rôzne bylinky. Potom sme súťažili v dvojiciach, kto uhádne najviac druhov byliniek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50" name="Picture 2" descr="C:\Documents and Settings\Prtestigio\Desktop\VÝUKOVÉ-PROGRAMY\FOTO\received_27151099327027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6090" y="1920875"/>
            <a:ext cx="3322820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1214422"/>
            <a:ext cx="9001156" cy="2000264"/>
          </a:xfrm>
        </p:spPr>
        <p:txBody>
          <a:bodyPr>
            <a:noAutofit/>
          </a:bodyPr>
          <a:lstStyle/>
          <a:p>
            <a:r>
              <a:rPr lang="sk-SK" sz="4400" b="1" dirty="0" smtClean="0">
                <a:solidFill>
                  <a:srgbClr val="C00000"/>
                </a:solidFill>
              </a:rPr>
              <a:t>ZRAK </a:t>
            </a:r>
            <a:r>
              <a:rPr lang="sk-SK" sz="4400" b="1" dirty="0" smtClean="0">
                <a:solidFill>
                  <a:schemeClr val="tx1"/>
                </a:solidFill>
              </a:rPr>
              <a:t>– </a:t>
            </a:r>
            <a:r>
              <a:rPr lang="sk-SK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predložené sušené bylinky sme určovali podľa kartičiek a atlasov a zistili sme ich liečivé účinky</a:t>
            </a:r>
            <a:endParaRPr lang="sk-SK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VÝUKOVÉ-PROGRAMY\FOTO\VP_lieč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3429000"/>
            <a:ext cx="4038600" cy="3020640"/>
          </a:xfrm>
          <a:prstGeom prst="rect">
            <a:avLst/>
          </a:prstGeom>
          <a:noFill/>
        </p:spPr>
      </p:pic>
      <p:pic>
        <p:nvPicPr>
          <p:cNvPr id="3074" name="Picture 2" descr="C:\Documents and Settings\Prtestigio\Desktop\VÝUKOVÉ-PROGRAMY\FOTO\VP_lieč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429000"/>
            <a:ext cx="4038600" cy="302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k-SK" dirty="0" smtClean="0"/>
              <a:t>Piť, či nepiť bylinkové čaje?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 b="1" dirty="0" smtClean="0">
                <a:solidFill>
                  <a:srgbClr val="C00000"/>
                </a:solidFill>
              </a:rPr>
              <a:t>CHUŤ  </a:t>
            </a:r>
            <a:r>
              <a:rPr lang="sk-SK" sz="3600" b="1" dirty="0" smtClean="0"/>
              <a:t>- ochutnávali sme niekoľko druhov čajov pripravených zo sušených bylín.</a:t>
            </a:r>
            <a:endParaRPr lang="sk-SK" sz="3600" b="1" dirty="0"/>
          </a:p>
        </p:txBody>
      </p:sp>
      <p:pic>
        <p:nvPicPr>
          <p:cNvPr id="5" name="Zástupný symbol obsahu 4" descr="C:\Documents and Settings\Prtestigio\Desktop\VÝUKOVÉ-PROGRAMY\LIEČIVKY\ochutnávka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8911"/>
            <a:ext cx="597218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3300"/>
                </a:solidFill>
              </a:rPr>
              <a:t>3.KRÁĽOVSTVO VČIEL </a:t>
            </a:r>
            <a:r>
              <a:rPr lang="sk-SK" sz="4000" dirty="0" smtClean="0">
                <a:solidFill>
                  <a:schemeClr val="tx1"/>
                </a:solidFill>
              </a:rPr>
              <a:t>– rovesnícke vzdelávanie v 3.-6.ročníku</a:t>
            </a:r>
            <a:endParaRPr lang="sk-SK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Prtestigio\Desktop\Projekt-EXPERTI\FOTO\včielk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59468"/>
            <a:ext cx="4038600" cy="3021890"/>
          </a:xfrm>
          <a:prstGeom prst="rect">
            <a:avLst/>
          </a:prstGeom>
          <a:noFill/>
        </p:spPr>
      </p:pic>
      <p:pic>
        <p:nvPicPr>
          <p:cNvPr id="1027" name="Picture 3" descr="C:\Documents and Settings\Prtestigio\Desktop\Projekt-EXPERTI\FOTO\včielky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59468"/>
            <a:ext cx="4038600" cy="302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3300"/>
                </a:solidFill>
              </a:rPr>
              <a:t>KOMPOSTÉR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Chceme postaviť nový </a:t>
            </a:r>
            <a:r>
              <a:rPr lang="sk-SK" dirty="0" err="1" smtClean="0"/>
              <a:t>kompostér</a:t>
            </a:r>
            <a:endParaRPr lang="sk-SK" dirty="0"/>
          </a:p>
        </p:txBody>
      </p:sp>
      <p:pic>
        <p:nvPicPr>
          <p:cNvPr id="5122" name="Picture 2" descr="C:\Documents and Settings\Prtestigio\Desktop\Projekt-EXPERTI\FOTO\palet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7499"/>
            <a:ext cx="4038600" cy="3020640"/>
          </a:xfrm>
          <a:prstGeom prst="rect">
            <a:avLst/>
          </a:prstGeom>
          <a:noFill/>
        </p:spPr>
      </p:pic>
      <p:pic>
        <p:nvPicPr>
          <p:cNvPr id="1026" name="Picture 2" descr="C:\Documents and Settings\Prtestigio\Desktop\Projekt-EXPERTI\FOTO\nový_komposté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7499"/>
            <a:ext cx="4038600" cy="302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3300"/>
                </a:solidFill>
              </a:rPr>
              <a:t>Záhon VENUŠA</a:t>
            </a:r>
            <a:br>
              <a:rPr lang="sk-SK" b="1" dirty="0" smtClean="0">
                <a:solidFill>
                  <a:srgbClr val="003300"/>
                </a:solidFill>
              </a:rPr>
            </a:br>
            <a:r>
              <a:rPr lang="sk-SK" dirty="0" smtClean="0"/>
              <a:t>bylinková špirála liečivých rastlín</a:t>
            </a:r>
            <a:endParaRPr lang="sk-SK" dirty="0"/>
          </a:p>
        </p:txBody>
      </p:sp>
      <p:pic>
        <p:nvPicPr>
          <p:cNvPr id="7171" name="Picture 3" descr="C:\Documents and Settings\Prtestigio\Desktop\Projekt-EXPERTI\FOTO\BŠ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7499"/>
            <a:ext cx="4038600" cy="3020640"/>
          </a:xfrm>
          <a:prstGeom prst="rect">
            <a:avLst/>
          </a:prstGeom>
          <a:noFill/>
        </p:spPr>
      </p:pic>
      <p:pic>
        <p:nvPicPr>
          <p:cNvPr id="2050" name="Picture 2" descr="C:\Documents and Settings\Prtestigio\Desktop\Projekt-EXPERTI\ZáhonVenuša\BŠ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6874"/>
            <a:ext cx="4038600" cy="302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je to hotové!</a:t>
            </a:r>
            <a:endParaRPr lang="sk-SK" dirty="0"/>
          </a:p>
        </p:txBody>
      </p:sp>
      <p:pic>
        <p:nvPicPr>
          <p:cNvPr id="3074" name="Picture 2" descr="C:\Documents and Settings\Prtestigio\Desktop\Projekt-EXPERTI\ZáhonVenuša\BŠ-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6874"/>
            <a:ext cx="4038600" cy="3021890"/>
          </a:xfrm>
          <a:prstGeom prst="rect">
            <a:avLst/>
          </a:prstGeom>
          <a:noFill/>
        </p:spPr>
      </p:pic>
      <p:pic>
        <p:nvPicPr>
          <p:cNvPr id="3075" name="Picture 3" descr="C:\Documents and Settings\Prtestigio\Desktop\Projekt-EXPERTI\ZáhonVenuša\BŠ-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6874"/>
            <a:ext cx="4038600" cy="302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3300"/>
                </a:solidFill>
              </a:rPr>
              <a:t>Záhon JUPITER</a:t>
            </a:r>
            <a:br>
              <a:rPr lang="sk-SK" b="1" dirty="0" smtClean="0">
                <a:solidFill>
                  <a:srgbClr val="003300"/>
                </a:solidFill>
              </a:rPr>
            </a:br>
            <a:r>
              <a:rPr lang="sk-SK" dirty="0" smtClean="0"/>
              <a:t>pre okrasné dreviny</a:t>
            </a:r>
            <a:endParaRPr lang="sk-SK" dirty="0"/>
          </a:p>
        </p:txBody>
      </p:sp>
      <p:pic>
        <p:nvPicPr>
          <p:cNvPr id="6146" name="Picture 2" descr="C:\Documents and Settings\Prtestigio\Desktop\Projekt-EXPERTI\FOTO\OZ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7355" y="1920875"/>
            <a:ext cx="3318290" cy="4433888"/>
          </a:xfrm>
          <a:prstGeom prst="rect">
            <a:avLst/>
          </a:prstGeom>
          <a:noFill/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648200" y="2143115"/>
            <a:ext cx="4038600" cy="4211809"/>
          </a:xfrm>
        </p:spPr>
        <p:txBody>
          <a:bodyPr/>
          <a:lstStyle/>
          <a:p>
            <a:r>
              <a:rPr lang="sk-SK" dirty="0" smtClean="0"/>
              <a:t>Odstránili sme trávu</a:t>
            </a:r>
          </a:p>
          <a:p>
            <a:r>
              <a:rPr lang="sk-SK" dirty="0" smtClean="0"/>
              <a:t>Doniesli zeminu</a:t>
            </a:r>
          </a:p>
          <a:p>
            <a:r>
              <a:rPr lang="sk-SK" dirty="0" smtClean="0"/>
              <a:t>Pridali substrát</a:t>
            </a:r>
          </a:p>
          <a:p>
            <a:r>
              <a:rPr lang="sk-SK" dirty="0" smtClean="0"/>
              <a:t>Konáriky drevín dali do vody na 2 týždne</a:t>
            </a:r>
          </a:p>
          <a:p>
            <a:r>
              <a:rPr lang="sk-SK" dirty="0" smtClean="0"/>
              <a:t>Posadili sme priesady </a:t>
            </a:r>
          </a:p>
          <a:p>
            <a:r>
              <a:rPr lang="sk-SK" dirty="0" smtClean="0"/>
              <a:t>Konáriky sme pichli do pôdy</a:t>
            </a:r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Documents and Settings\Prtestigio\Desktop\P1010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668" y="1920875"/>
            <a:ext cx="3317664" cy="4433888"/>
          </a:xfrm>
          <a:prstGeom prst="rect">
            <a:avLst/>
          </a:prstGeom>
          <a:noFill/>
        </p:spPr>
      </p:pic>
      <p:pic>
        <p:nvPicPr>
          <p:cNvPr id="6" name="Picture 3" descr="C:\Documents and Settings\Prtestigio\Desktop\Projekt-EXPERTI\FOTO\OZ-6-SADENI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18467" y="1920875"/>
            <a:ext cx="3316066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	POPIS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3200" dirty="0"/>
              <a:t>Projekt  </a:t>
            </a:r>
            <a:r>
              <a:rPr lang="sk-SK" sz="3200" b="1" i="1" dirty="0"/>
              <a:t>Záhrada všetkými zmyslami</a:t>
            </a:r>
            <a:r>
              <a:rPr lang="sk-SK" sz="3200" dirty="0"/>
              <a:t> je zameraný na využitie priestoru školského pozemku na pestovanie liečivých a okrasných drevín. Žiaci </a:t>
            </a:r>
            <a:r>
              <a:rPr lang="sk-SK" sz="3200" dirty="0" smtClean="0"/>
              <a:t>mali </a:t>
            </a:r>
            <a:r>
              <a:rPr lang="sk-SK" sz="3200" dirty="0"/>
              <a:t>možnosť </a:t>
            </a:r>
            <a:r>
              <a:rPr lang="sk-SK" sz="3200" dirty="0" smtClean="0"/>
              <a:t>:  </a:t>
            </a:r>
          </a:p>
          <a:p>
            <a:pPr>
              <a:buFontTx/>
              <a:buChar char="-"/>
            </a:pPr>
            <a:r>
              <a:rPr lang="sk-SK" sz="3200" b="1" dirty="0" smtClean="0">
                <a:solidFill>
                  <a:srgbClr val="0070C0"/>
                </a:solidFill>
              </a:rPr>
              <a:t>vyskúšať </a:t>
            </a:r>
            <a:r>
              <a:rPr lang="sk-SK" sz="3200" b="1" dirty="0">
                <a:solidFill>
                  <a:srgbClr val="0070C0"/>
                </a:solidFill>
              </a:rPr>
              <a:t>si vnímať liečivé rastliny svojimi zmyslami v rámci výučbového programu</a:t>
            </a:r>
            <a:r>
              <a:rPr lang="sk-SK" sz="3200" b="1" dirty="0" smtClean="0">
                <a:solidFill>
                  <a:srgbClr val="0070C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sk-SK" sz="3200" b="1" dirty="0" smtClean="0">
                <a:solidFill>
                  <a:srgbClr val="0070C0"/>
                </a:solidFill>
              </a:rPr>
              <a:t> zhotoviť </a:t>
            </a:r>
            <a:r>
              <a:rPr lang="sk-SK" sz="3200" b="1" dirty="0" err="1">
                <a:solidFill>
                  <a:srgbClr val="0070C0"/>
                </a:solidFill>
              </a:rPr>
              <a:t>kompostér</a:t>
            </a:r>
            <a:r>
              <a:rPr lang="sk-SK" sz="3200" b="1" dirty="0">
                <a:solidFill>
                  <a:srgbClr val="0070C0"/>
                </a:solidFill>
              </a:rPr>
              <a:t> a sledovať zmeny v </a:t>
            </a:r>
            <a:r>
              <a:rPr lang="sk-SK" sz="3200" b="1" dirty="0" smtClean="0">
                <a:solidFill>
                  <a:srgbClr val="0070C0"/>
                </a:solidFill>
              </a:rPr>
              <a:t>ňom</a:t>
            </a:r>
          </a:p>
          <a:p>
            <a:pPr>
              <a:buFontTx/>
              <a:buChar char="-"/>
            </a:pPr>
            <a:r>
              <a:rPr lang="sk-SK" sz="3200" b="1" dirty="0" smtClean="0">
                <a:solidFill>
                  <a:srgbClr val="0070C0"/>
                </a:solidFill>
              </a:rPr>
              <a:t> </a:t>
            </a:r>
            <a:r>
              <a:rPr lang="sk-SK" sz="3200" b="1" dirty="0">
                <a:solidFill>
                  <a:srgbClr val="0070C0"/>
                </a:solidFill>
              </a:rPr>
              <a:t>prakticky si vyskúšať vegetatívne a generatívne rozmnožovanie rastlín a tešiť sa z výsledku svojej práce.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Propagácia výsledkov – </a:t>
            </a:r>
            <a:br>
              <a:rPr lang="sk-SK" dirty="0" smtClean="0"/>
            </a:br>
            <a:r>
              <a:rPr lang="sk-SK" dirty="0" smtClean="0"/>
              <a:t>nástenka, web školy</a:t>
            </a:r>
            <a:endParaRPr lang="sk-SK" dirty="0"/>
          </a:p>
        </p:txBody>
      </p:sp>
      <p:pic>
        <p:nvPicPr>
          <p:cNvPr id="1026" name="Picture 2" descr="C:\Documents and Settings\Prtestigio\Desktop\Projekt-EXPERTI\ZáhonVenuša\BŠ-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2468563"/>
            <a:ext cx="586625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sk-SK" dirty="0" smtClean="0"/>
              <a:t>	CIELE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3200" b="1" dirty="0" smtClean="0"/>
              <a:t> </a:t>
            </a:r>
            <a:r>
              <a:rPr lang="sk-SK" sz="3200" b="1" dirty="0"/>
              <a:t>Zvýšiť záujem žiakov o praktické činnosti - zhotoviť </a:t>
            </a:r>
            <a:r>
              <a:rPr lang="sk-SK" sz="3200" b="1" dirty="0" err="1"/>
              <a:t>kompostér</a:t>
            </a:r>
            <a:r>
              <a:rPr lang="sk-SK" sz="3200" b="1" dirty="0"/>
              <a:t> a dva záhony (okrasných drevín a liečivých rastlín), vegetatívne a generatívne rozmnožovať rastliny. Budeme preferovať pôvodné druhy, ktoré sú odolné a užitočné pre hmyz a vtáky.</a:t>
            </a:r>
            <a:r>
              <a:rPr lang="sk-SK" sz="3200" b="1" u="sng" dirty="0"/>
              <a:t> </a:t>
            </a:r>
            <a:endParaRPr lang="sk-SK" sz="3200" dirty="0"/>
          </a:p>
          <a:p>
            <a:r>
              <a:rPr lang="sk-SK" sz="3200" b="1" dirty="0" smtClean="0"/>
              <a:t>Dať </a:t>
            </a:r>
            <a:r>
              <a:rPr lang="sk-SK" sz="3200" b="1" dirty="0"/>
              <a:t>možnosť žiakom realizovať sa a tešiť sa z výsledku svojej práce.</a:t>
            </a:r>
            <a:endParaRPr lang="sk-SK" sz="3200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sk-SK" sz="3200" b="1" dirty="0" smtClean="0"/>
              <a:t>Využívať zhotovený </a:t>
            </a:r>
            <a:r>
              <a:rPr lang="sk-SK" sz="3200" b="1" dirty="0" err="1" smtClean="0"/>
              <a:t>kompostér</a:t>
            </a:r>
            <a:r>
              <a:rPr lang="sk-SK" sz="3200" b="1" dirty="0" smtClean="0"/>
              <a:t> a záhony ako učebnú pomôcku.</a:t>
            </a:r>
          </a:p>
          <a:p>
            <a:r>
              <a:rPr lang="sk-SK" sz="3200" b="1" dirty="0" smtClean="0"/>
              <a:t>Prepojiť </a:t>
            </a:r>
            <a:r>
              <a:rPr lang="sk-SK" sz="3200" b="1" dirty="0"/>
              <a:t>teóriu s praxou.</a:t>
            </a:r>
            <a:endParaRPr lang="sk-SK" sz="3200" dirty="0"/>
          </a:p>
          <a:p>
            <a:r>
              <a:rPr lang="sk-SK" sz="3200" b="1" dirty="0" smtClean="0"/>
              <a:t>Propagovať </a:t>
            </a:r>
            <a:r>
              <a:rPr lang="sk-SK" sz="3200" b="1" dirty="0"/>
              <a:t>informácie  o realizovanom projekte žiakom, rodičom, zamestnancom školy.</a:t>
            </a:r>
            <a:endParaRPr lang="sk-SK" sz="3200" dirty="0"/>
          </a:p>
          <a:p>
            <a:r>
              <a:rPr lang="sk-SK" sz="3200" b="1" dirty="0" smtClean="0"/>
              <a:t>Zrealizovať </a:t>
            </a:r>
            <a:r>
              <a:rPr lang="sk-SK" sz="3200" b="1" dirty="0"/>
              <a:t>rovesnícke vzdelávanie s interaktívnou hrou Kráľovstvo včiel pre min. 100 žiakov</a:t>
            </a:r>
            <a:endParaRPr lang="sk-SK" sz="3200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ČASOVÝ HARMONOGRAM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>
                <a:solidFill>
                  <a:srgbClr val="7030A0"/>
                </a:solidFill>
              </a:rPr>
              <a:t>XI.</a:t>
            </a:r>
            <a:r>
              <a:rPr lang="sk-SK" dirty="0"/>
              <a:t> -  Nákup materiálu. Príprava plochy na záhony </a:t>
            </a:r>
          </a:p>
          <a:p>
            <a:pPr>
              <a:buNone/>
            </a:pPr>
            <a:r>
              <a:rPr lang="sk-SK" b="1" dirty="0">
                <a:solidFill>
                  <a:srgbClr val="7030A0"/>
                </a:solidFill>
              </a:rPr>
              <a:t>XI.</a:t>
            </a:r>
            <a:r>
              <a:rPr lang="sk-SK" dirty="0"/>
              <a:t>  – Vytvorenie záhonu Jupiter (záhon okrasných drevín): Príprava záhonu odstránením trávy, nasypaním substrátu, okraj ohraničiť obrubou,  výsadba drevín, posypanie </a:t>
            </a:r>
            <a:r>
              <a:rPr lang="sk-SK" dirty="0" err="1"/>
              <a:t>mulčovacou</a:t>
            </a:r>
            <a:r>
              <a:rPr lang="sk-SK" dirty="0"/>
              <a:t> kôrou. </a:t>
            </a:r>
            <a:r>
              <a:rPr lang="sk-SK" b="1" dirty="0"/>
              <a:t>XII.</a:t>
            </a:r>
            <a:r>
              <a:rPr lang="sk-SK" dirty="0"/>
              <a:t> – Propagácia formou nástenky a výkladom </a:t>
            </a:r>
          </a:p>
          <a:p>
            <a:pPr>
              <a:buNone/>
            </a:pPr>
            <a:r>
              <a:rPr lang="sk-SK" b="1" dirty="0">
                <a:solidFill>
                  <a:srgbClr val="7030A0"/>
                </a:solidFill>
              </a:rPr>
              <a:t>I.-II.</a:t>
            </a:r>
            <a:r>
              <a:rPr lang="sk-SK" dirty="0">
                <a:solidFill>
                  <a:srgbClr val="7030A0"/>
                </a:solidFill>
              </a:rPr>
              <a:t> </a:t>
            </a:r>
            <a:r>
              <a:rPr lang="sk-SK" dirty="0"/>
              <a:t>– Urobíme 3 výučbové programy (Kompost, Liečivé rastliny, Včely) v 6 triedach </a:t>
            </a:r>
          </a:p>
          <a:p>
            <a:pPr>
              <a:buNone/>
            </a:pPr>
            <a:r>
              <a:rPr lang="sk-SK" b="1" dirty="0">
                <a:solidFill>
                  <a:srgbClr val="7030A0"/>
                </a:solidFill>
              </a:rPr>
              <a:t>III.</a:t>
            </a:r>
            <a:r>
              <a:rPr lang="sk-SK" dirty="0">
                <a:solidFill>
                  <a:srgbClr val="7030A0"/>
                </a:solidFill>
              </a:rPr>
              <a:t> </a:t>
            </a:r>
            <a:r>
              <a:rPr lang="sk-SK" dirty="0"/>
              <a:t>– Výsev jednoročných liečivých bylín </a:t>
            </a:r>
          </a:p>
          <a:p>
            <a:pPr>
              <a:buNone/>
            </a:pPr>
            <a:r>
              <a:rPr lang="sk-SK" b="1" dirty="0">
                <a:solidFill>
                  <a:srgbClr val="7030A0"/>
                </a:solidFill>
              </a:rPr>
              <a:t>IV.</a:t>
            </a:r>
            <a:r>
              <a:rPr lang="sk-SK" dirty="0"/>
              <a:t> – Stavba </a:t>
            </a:r>
            <a:r>
              <a:rPr lang="sk-SK" dirty="0" err="1"/>
              <a:t>kompostéru</a:t>
            </a:r>
            <a:r>
              <a:rPr lang="sk-SK" dirty="0"/>
              <a:t> 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>
                <a:solidFill>
                  <a:srgbClr val="7030A0"/>
                </a:solidFill>
              </a:rPr>
              <a:t>IV.</a:t>
            </a:r>
            <a:r>
              <a:rPr lang="sk-SK" dirty="0"/>
              <a:t> – V. Záhon Venuša (záhon liečivých rastlín): Príprava záhonu ukladaním kameňov a zasypávaním rôznych druhov zeminy, okraj ohraničiť obrubou, výsadba trvácich rastlín, výsadba jednoročných priesad </a:t>
            </a:r>
          </a:p>
          <a:p>
            <a:pPr>
              <a:buNone/>
            </a:pPr>
            <a:r>
              <a:rPr lang="sk-SK" b="1" dirty="0">
                <a:solidFill>
                  <a:srgbClr val="7030A0"/>
                </a:solidFill>
              </a:rPr>
              <a:t>VI.</a:t>
            </a:r>
            <a:r>
              <a:rPr lang="sk-SK" dirty="0"/>
              <a:t> – Označenie liečivých rastlín menovkami v záhone Venuša </a:t>
            </a:r>
          </a:p>
          <a:p>
            <a:pPr>
              <a:buNone/>
            </a:pPr>
            <a:r>
              <a:rPr lang="sk-SK" b="1" dirty="0">
                <a:solidFill>
                  <a:srgbClr val="7030A0"/>
                </a:solidFill>
              </a:rPr>
              <a:t>VI.</a:t>
            </a:r>
            <a:r>
              <a:rPr lang="sk-SK" dirty="0"/>
              <a:t> -  Využívanie </a:t>
            </a:r>
            <a:r>
              <a:rPr lang="sk-SK" dirty="0" err="1"/>
              <a:t>kompostéru</a:t>
            </a:r>
            <a:r>
              <a:rPr lang="sk-SK" dirty="0"/>
              <a:t> a záhonov na výučbu predmetov BIO, SVP, ANJ.</a:t>
            </a:r>
          </a:p>
          <a:p>
            <a:pPr>
              <a:buNone/>
            </a:pPr>
            <a:r>
              <a:rPr lang="sk-SK" b="1" dirty="0">
                <a:solidFill>
                  <a:srgbClr val="7030A0"/>
                </a:solidFill>
              </a:rPr>
              <a:t>VI.</a:t>
            </a:r>
            <a:r>
              <a:rPr lang="sk-SK" dirty="0"/>
              <a:t> – Propagácia realizovaného projektu na web stránke školy, na nástenke aj s fotodokumentáciou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26570"/>
          </a:xfrm>
        </p:spPr>
        <p:txBody>
          <a:bodyPr>
            <a:normAutofit/>
          </a:bodyPr>
          <a:lstStyle/>
          <a:p>
            <a:pPr algn="l"/>
            <a:r>
              <a:rPr lang="sk-SK" sz="6000" b="1" dirty="0" smtClean="0">
                <a:solidFill>
                  <a:srgbClr val="FF0000"/>
                </a:solidFill>
              </a:rPr>
              <a:t>VÝUČBOVÉ PROGRAMY</a:t>
            </a:r>
            <a:br>
              <a:rPr lang="sk-SK" sz="6000" b="1" dirty="0" smtClean="0">
                <a:solidFill>
                  <a:srgbClr val="FF0000"/>
                </a:solidFill>
              </a:rPr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1. KOMPOST</a:t>
            </a:r>
            <a:br>
              <a:rPr lang="sk-SK" dirty="0" smtClean="0"/>
            </a:br>
            <a:r>
              <a:rPr lang="sk-SK" dirty="0" smtClean="0"/>
              <a:t>2. LIEČIVÉ RASTLINY</a:t>
            </a:r>
            <a:br>
              <a:rPr lang="sk-SK" dirty="0" smtClean="0"/>
            </a:br>
            <a:r>
              <a:rPr lang="sk-SK" dirty="0" smtClean="0"/>
              <a:t>3. KRÁĽOVSTVO VČIEL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752" y="704088"/>
            <a:ext cx="3829048" cy="2582036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3300"/>
                </a:solidFill>
              </a:rPr>
              <a:t>1.KOMPOST</a:t>
            </a:r>
            <a:br>
              <a:rPr lang="sk-SK" b="1" dirty="0" smtClean="0">
                <a:solidFill>
                  <a:srgbClr val="003300"/>
                </a:solidFill>
              </a:rPr>
            </a:br>
            <a:r>
              <a:rPr lang="sk-SK" i="1" u="sng" dirty="0" smtClean="0"/>
              <a:t> </a:t>
            </a:r>
            <a:r>
              <a:rPr lang="sk-SK" sz="3100" i="1" u="sng" dirty="0" smtClean="0"/>
              <a:t>Pomôcky</a:t>
            </a:r>
            <a:r>
              <a:rPr lang="sk-SK" sz="3100" dirty="0" smtClean="0"/>
              <a:t>: </a:t>
            </a:r>
            <a:r>
              <a:rPr lang="sk-SK" sz="3100" dirty="0" err="1" smtClean="0"/>
              <a:t>plátené</a:t>
            </a:r>
            <a:r>
              <a:rPr lang="sk-SK" sz="3100" dirty="0" smtClean="0"/>
              <a:t> tašky, prírodniny, kompost, dosky, kartón </a:t>
            </a:r>
            <a:endParaRPr lang="sk-SK" b="1" dirty="0">
              <a:solidFill>
                <a:srgbClr val="0033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7864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b="1" dirty="0" smtClean="0">
                <a:solidFill>
                  <a:srgbClr val="00B0F0"/>
                </a:solidFill>
              </a:rPr>
              <a:t>AKTIVITY</a:t>
            </a:r>
          </a:p>
          <a:p>
            <a:pPr lvl="0"/>
            <a:r>
              <a:rPr lang="sk-SK" sz="3000" b="1" dirty="0" smtClean="0">
                <a:solidFill>
                  <a:srgbClr val="C00000"/>
                </a:solidFill>
              </a:rPr>
              <a:t>Kreslenie </a:t>
            </a:r>
            <a:r>
              <a:rPr lang="sk-SK" sz="3000" b="1" dirty="0">
                <a:solidFill>
                  <a:srgbClr val="C00000"/>
                </a:solidFill>
              </a:rPr>
              <a:t>podľa hmatu </a:t>
            </a:r>
            <a:r>
              <a:rPr lang="sk-SK" sz="3000" dirty="0"/>
              <a:t>– nakresliť prírodninu , ktorá je ukrytá vo vrecku s použitím hmatu. </a:t>
            </a:r>
          </a:p>
          <a:p>
            <a:pPr lvl="0"/>
            <a:r>
              <a:rPr lang="sk-SK" sz="3000" b="1" dirty="0">
                <a:solidFill>
                  <a:srgbClr val="C00000"/>
                </a:solidFill>
              </a:rPr>
              <a:t>Čo patrí do </a:t>
            </a:r>
            <a:r>
              <a:rPr lang="sk-SK" sz="3000" b="1" dirty="0" smtClean="0">
                <a:solidFill>
                  <a:srgbClr val="C00000"/>
                </a:solidFill>
              </a:rPr>
              <a:t>kompostu? </a:t>
            </a:r>
            <a:r>
              <a:rPr lang="sk-SK" sz="3000" dirty="0"/>
              <a:t>- triedenie predložených vzoriek </a:t>
            </a:r>
          </a:p>
          <a:p>
            <a:pPr lvl="0"/>
            <a:r>
              <a:rPr lang="sk-SK" sz="3000" b="1" dirty="0">
                <a:solidFill>
                  <a:srgbClr val="C00000"/>
                </a:solidFill>
              </a:rPr>
              <a:t>Detektív</a:t>
            </a:r>
            <a:r>
              <a:rPr lang="sk-SK" sz="3000" dirty="0"/>
              <a:t>- z predloženého kompostu zistiť z akých organických látok vznikol   </a:t>
            </a:r>
            <a:r>
              <a:rPr lang="sk-SK" sz="3000" i="1" u="sng" dirty="0"/>
              <a:t>Pomôcky</a:t>
            </a:r>
            <a:r>
              <a:rPr lang="sk-SK" sz="3000" dirty="0"/>
              <a:t>: </a:t>
            </a:r>
            <a:r>
              <a:rPr lang="sk-SK" sz="3000" dirty="0" smtClean="0"/>
              <a:t>kompost</a:t>
            </a:r>
          </a:p>
          <a:p>
            <a:pPr lvl="0"/>
            <a:r>
              <a:rPr lang="sk-SK" sz="3000" b="1" dirty="0" smtClean="0">
                <a:solidFill>
                  <a:srgbClr val="C00000"/>
                </a:solidFill>
              </a:rPr>
              <a:t>Model </a:t>
            </a:r>
            <a:r>
              <a:rPr lang="sk-SK" sz="3000" b="1" dirty="0" err="1" smtClean="0">
                <a:solidFill>
                  <a:srgbClr val="C00000"/>
                </a:solidFill>
              </a:rPr>
              <a:t>kompostéra</a:t>
            </a:r>
            <a:r>
              <a:rPr lang="sk-SK" sz="3000" b="1" dirty="0" smtClean="0">
                <a:solidFill>
                  <a:srgbClr val="C00000"/>
                </a:solidFill>
              </a:rPr>
              <a:t> – </a:t>
            </a:r>
            <a:r>
              <a:rPr lang="sk-SK" sz="3000" dirty="0" smtClean="0"/>
              <a:t>zhotovenie z dosiek a kartónu</a:t>
            </a:r>
            <a:endParaRPr lang="sk-SK" sz="3000" dirty="0"/>
          </a:p>
          <a:p>
            <a:pPr>
              <a:buNone/>
            </a:pPr>
            <a:endParaRPr lang="sk-SK" dirty="0"/>
          </a:p>
        </p:txBody>
      </p:sp>
      <p:pic>
        <p:nvPicPr>
          <p:cNvPr id="1026" name="Picture 2" descr="C:\Documents and Settings\Prtestigio\Desktop\VÝUKOVÉ-PROGRAMY\FOTO\VP_kompost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3357562"/>
            <a:ext cx="4038600" cy="302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Použitie kompostu</a:t>
            </a:r>
            <a:endParaRPr lang="sk-SK" dirty="0"/>
          </a:p>
        </p:txBody>
      </p:sp>
      <p:pic>
        <p:nvPicPr>
          <p:cNvPr id="4098" name="Picture 2" descr="C:\Documents and Settings\Prtestigio\Desktop\VÝUKOVÉ-PROGRAMY\FOTO\P10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9662" y="1935163"/>
            <a:ext cx="586467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283</Words>
  <Application>Microsoft Office PowerPoint</Application>
  <PresentationFormat>Prezentácia na obrazovke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Tok</vt:lpstr>
      <vt:lpstr>ZÁHRADA VŠETKÝMI ZMYSLAMI</vt:lpstr>
      <vt:lpstr> POPIS</vt:lpstr>
      <vt:lpstr> CIELE</vt:lpstr>
      <vt:lpstr>Snímka 4</vt:lpstr>
      <vt:lpstr>ČASOVÝ HARMONOGRAM</vt:lpstr>
      <vt:lpstr>Snímka 6</vt:lpstr>
      <vt:lpstr>VÝUČBOVÉ PROGRAMY  1. KOMPOST 2. LIEČIVÉ RASTLINY 3. KRÁĽOVSTVO VČIEL</vt:lpstr>
      <vt:lpstr>1.KOMPOST  Pomôcky: plátené tašky, prírodniny, kompost, dosky, kartón </vt:lpstr>
      <vt:lpstr>Použitie kompostu</vt:lpstr>
      <vt:lpstr>2. LIEČIVÉ RASTLINY - aktivity</vt:lpstr>
      <vt:lpstr>Vnímanie zmyslami</vt:lpstr>
      <vt:lpstr>ZRAK – predložené sušené bylinky sme určovali podľa kartičiek a atlasov a zistili sme ich liečivé účinky</vt:lpstr>
      <vt:lpstr>Piť, či nepiť bylinkové čaje?</vt:lpstr>
      <vt:lpstr>3.KRÁĽOVSTVO VČIEL – rovesnícke vzdelávanie v 3.-6.ročníku</vt:lpstr>
      <vt:lpstr>KOMPOSTÉR Chceme postaviť nový kompostér</vt:lpstr>
      <vt:lpstr>Záhon VENUŠA bylinková špirála liečivých rastlín</vt:lpstr>
      <vt:lpstr>A je to hotové!</vt:lpstr>
      <vt:lpstr>Záhon JUPITER pre okrasné dreviny</vt:lpstr>
      <vt:lpstr>Snímka 19</vt:lpstr>
      <vt:lpstr>Propagácia výsledkov –  nástenka, web školy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ZÁHRADA VŠETKÝMI ZMYSLAMI</dc:title>
  <dc:creator>Prestigio</dc:creator>
  <cp:lastModifiedBy>Prestigio</cp:lastModifiedBy>
  <cp:revision>22</cp:revision>
  <dcterms:created xsi:type="dcterms:W3CDTF">2017-02-28T16:16:47Z</dcterms:created>
  <dcterms:modified xsi:type="dcterms:W3CDTF">2017-05-07T05:19:17Z</dcterms:modified>
</cp:coreProperties>
</file>