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3" r:id="rId4"/>
    <p:sldId id="268" r:id="rId5"/>
    <p:sldId id="280" r:id="rId6"/>
    <p:sldId id="281" r:id="rId7"/>
    <p:sldId id="282" r:id="rId8"/>
    <p:sldId id="269" r:id="rId9"/>
    <p:sldId id="283" r:id="rId10"/>
    <p:sldId id="284" r:id="rId11"/>
    <p:sldId id="285" r:id="rId12"/>
    <p:sldId id="286" r:id="rId13"/>
    <p:sldId id="279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3" autoAdjust="0"/>
    <p:restoredTop sz="90057" autoAdjust="0"/>
  </p:normalViewPr>
  <p:slideViewPr>
    <p:cSldViewPr snapToGrid="0">
      <p:cViewPr>
        <p:scale>
          <a:sx n="77" d="100"/>
          <a:sy n="77" d="100"/>
        </p:scale>
        <p:origin x="-52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43E8B-6CD3-4AAF-B215-EFDD456C17A2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FAC50-BC84-4528-A8D8-1C37597C7A9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42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Do</a:t>
            </a:r>
            <a:r>
              <a:rPr lang="sk-SK" baseline="0" dirty="0" smtClean="0"/>
              <a:t> bieleho poľa vložte názov školy a triedu, ktorá pracovala na projekte.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8124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2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642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1108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848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848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8489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 prípade potreby si</a:t>
            </a:r>
            <a:r>
              <a:rPr lang="sk-SK" baseline="0" dirty="0" smtClean="0"/>
              <a:t> môžete pridať ďalšie </a:t>
            </a:r>
            <a:r>
              <a:rPr lang="sk-SK" baseline="0" dirty="0" err="1" smtClean="0"/>
              <a:t>slajdy</a:t>
            </a:r>
            <a:r>
              <a:rPr lang="sk-SK" baseline="0" dirty="0" smtClean="0"/>
              <a:t> duplikovaním pôvodného.</a:t>
            </a:r>
            <a:endParaRPr lang="sk-SK" dirty="0" smtClean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AC50-BC84-4528-A8D8-1C37597C7A96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333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249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20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25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280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3481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262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6487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420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423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87600" y="2199600"/>
            <a:ext cx="10807200" cy="4078800"/>
          </a:xfrm>
        </p:spPr>
        <p:txBody>
          <a:bodyPr>
            <a:normAutofit/>
          </a:bodyPr>
          <a:lstStyle>
            <a:lvl1pPr>
              <a:defRPr lang="en-US" sz="1200" b="0" i="0" u="none" strike="noStrike" smtClean="0">
                <a:effectLst/>
              </a:defRPr>
            </a:lvl1pPr>
          </a:lstStyle>
          <a:p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Sem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fotografie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zo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vzdelávacích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aktivít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Odporúčame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vybrať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 a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zdokumentovať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v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každom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vzdelávacom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bloku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aspoň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1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vzdelávaciu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aktivitu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Môžete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vložiť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aj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krátky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komentár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5894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87600" y="2199600"/>
            <a:ext cx="10807200" cy="4078800"/>
          </a:xfrm>
        </p:spPr>
        <p:txBody>
          <a:bodyPr>
            <a:normAutofit/>
          </a:bodyPr>
          <a:lstStyle>
            <a:lvl1pPr rtl="0">
              <a:defRPr lang="en-US" sz="1200" b="0" i="0" u="none" strike="noStrike" smtClean="0">
                <a:effectLst/>
              </a:defRPr>
            </a:lvl1pPr>
          </a:lstStyle>
          <a:p>
            <a:pPr rtl="0"/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Sem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fotografie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z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priebehu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hry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Odporúčame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zdokumentovať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jednotlivé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kroky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hry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: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získavanie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peňazí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tvorba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budov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tvorba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mestských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častí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budovanie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centra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prezentácia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mesta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Môžete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vložiť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aj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krátky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komentár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endParaRPr lang="en-US" b="0" dirty="0" smtClean="0">
              <a:effectLst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87600" y="2199600"/>
            <a:ext cx="10807200" cy="4078800"/>
          </a:xfrm>
        </p:spPr>
        <p:txBody>
          <a:bodyPr>
            <a:normAutofit/>
          </a:bodyPr>
          <a:lstStyle>
            <a:lvl1pPr rtl="0">
              <a:defRPr lang="en-US" sz="1200" b="0" i="0" u="none" strike="noStrike" smtClean="0">
                <a:effectLst/>
              </a:defRPr>
            </a:lvl1pPr>
          </a:lstStyle>
          <a:p>
            <a:pPr rtl="0"/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Sem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fotografie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zo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záverečnej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prezentácie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projektu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: „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Pochváľte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svojím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mestom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“.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Môžete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vložiť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aj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krátky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komentár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endParaRPr lang="en-US" b="0" dirty="0" smtClean="0">
              <a:effectLst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87600" y="2199600"/>
            <a:ext cx="10807200" cy="3970800"/>
          </a:xfrm>
        </p:spPr>
        <p:txBody>
          <a:bodyPr>
            <a:normAutofit/>
          </a:bodyPr>
          <a:lstStyle>
            <a:lvl1pPr rtl="0">
              <a:defRPr lang="en-US" sz="1200" b="0" i="0" u="none" strike="noStrike" smtClean="0">
                <a:effectLst/>
              </a:defRPr>
            </a:lvl1pPr>
          </a:lstStyle>
          <a:p>
            <a:pPr rtl="0"/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Sem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vložte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fotografiu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vášho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Calibri" charset="0"/>
              </a:rPr>
              <a:t>mesta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. </a:t>
            </a:r>
            <a:endParaRPr lang="en-US" b="0" dirty="0" smtClean="0">
              <a:effectLst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063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3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085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38F12-490D-4376-98E6-FF7004932360}" type="datetimeFigureOut">
              <a:rPr lang="sk-SK" smtClean="0"/>
              <a:t>13. 4. 2017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613A-86CA-4C3B-82E6-8731358C21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4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29.jpg"/><Relationship Id="rId10" Type="http://schemas.openxmlformats.org/officeDocument/2006/relationships/image" Target="../media/image33.jpeg"/><Relationship Id="rId4" Type="http://schemas.openxmlformats.org/officeDocument/2006/relationships/image" Target="../media/image28.jp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11" Type="http://schemas.openxmlformats.org/officeDocument/2006/relationships/image" Target="../media/image51.jpeg"/><Relationship Id="rId5" Type="http://schemas.openxmlformats.org/officeDocument/2006/relationships/image" Target="../media/image45.jp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993074" y="5853990"/>
            <a:ext cx="61410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ZŠ ABOVSKÁ  36   KOŠICE ,  3.A TRIEDA</a:t>
            </a:r>
            <a:endParaRPr lang="sk-SK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00938" y="32443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695553" y="1292704"/>
            <a:ext cx="1046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Naše mesto :   ABOVCE</a:t>
            </a:r>
            <a:endParaRPr lang="sk-SK" sz="3600" b="1" dirty="0">
              <a:solidFill>
                <a:srgbClr val="FFC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89" y="1939034"/>
            <a:ext cx="8734567" cy="46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00938" y="32443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695553" y="1292704"/>
            <a:ext cx="1046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3600" dirty="0">
              <a:solidFill>
                <a:srgbClr val="FFC00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426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Záverečná 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1406315" y="1263597"/>
            <a:ext cx="10016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>
                <a:solidFill>
                  <a:srgbClr val="FFC000"/>
                </a:solidFill>
              </a:rPr>
              <a:t>Záverečná</a:t>
            </a:r>
            <a:r>
              <a:rPr lang="sk-SK" sz="3600" dirty="0">
                <a:solidFill>
                  <a:srgbClr val="FFC000"/>
                </a:solidFill>
              </a:rPr>
              <a:t> </a:t>
            </a:r>
            <a:r>
              <a:rPr lang="sk-SK" sz="3600" dirty="0" smtClean="0">
                <a:solidFill>
                  <a:srgbClr val="FFC000"/>
                </a:solidFill>
              </a:rPr>
              <a:t> </a:t>
            </a:r>
            <a:r>
              <a:rPr lang="sk-SK" sz="3600" b="1" dirty="0" smtClean="0">
                <a:solidFill>
                  <a:srgbClr val="FFC000"/>
                </a:solidFill>
              </a:rPr>
              <a:t>prezentácia</a:t>
            </a:r>
            <a:endParaRPr lang="sk-SK" sz="3600" b="1" dirty="0">
              <a:solidFill>
                <a:srgbClr val="FFC000"/>
              </a:solidFill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6" y="2060054"/>
            <a:ext cx="4028952" cy="226628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8" y="4243173"/>
            <a:ext cx="3962400" cy="2335047"/>
          </a:xfrm>
          <a:prstGeom prst="rect">
            <a:avLst/>
          </a:prstGeom>
        </p:spPr>
      </p:pic>
      <p:sp>
        <p:nvSpPr>
          <p:cNvPr id="12" name="Oválna bublina 11"/>
          <p:cNvSpPr/>
          <p:nvPr/>
        </p:nvSpPr>
        <p:spPr>
          <a:xfrm>
            <a:off x="2811438" y="3244334"/>
            <a:ext cx="1528550" cy="873456"/>
          </a:xfrm>
          <a:prstGeom prst="wedgeEllipseCallout">
            <a:avLst>
              <a:gd name="adj1" fmla="val -23007"/>
              <a:gd name="adj2" fmla="val 1234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Páči sa nám to !!</a:t>
            </a:r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8" y="1995606"/>
            <a:ext cx="4704569" cy="286678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7" y="4862394"/>
            <a:ext cx="3398293" cy="1715827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80" y="4103070"/>
            <a:ext cx="4094329" cy="2615252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57" y="1979598"/>
            <a:ext cx="2788052" cy="2138191"/>
          </a:xfrm>
          <a:prstGeom prst="rect">
            <a:avLst/>
          </a:prstGeom>
        </p:spPr>
      </p:pic>
      <p:sp>
        <p:nvSpPr>
          <p:cNvPr id="26" name="Oválna bublina 25"/>
          <p:cNvSpPr/>
          <p:nvPr/>
        </p:nvSpPr>
        <p:spPr>
          <a:xfrm>
            <a:off x="7874758" y="3429000"/>
            <a:ext cx="1269241" cy="1074761"/>
          </a:xfrm>
          <a:prstGeom prst="wedgeEllipseCallout">
            <a:avLst>
              <a:gd name="adj1" fmla="val 79183"/>
              <a:gd name="adj2" fmla="val 102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Chcem v ňom bývať 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384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00938" y="32443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695553" y="1292704"/>
            <a:ext cx="1046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3600" dirty="0">
              <a:solidFill>
                <a:srgbClr val="FFC00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426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Záverečná 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1406315" y="1263597"/>
            <a:ext cx="10016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smtClean="0">
                <a:solidFill>
                  <a:srgbClr val="FFC000"/>
                </a:solidFill>
              </a:rPr>
              <a:t>ABOVCE</a:t>
            </a:r>
            <a:endParaRPr lang="sk-SK" sz="3600" b="1" dirty="0">
              <a:solidFill>
                <a:srgbClr val="FFC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8" y="1939036"/>
            <a:ext cx="10058400" cy="46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11707" y="1195056"/>
            <a:ext cx="9829800" cy="674688"/>
          </a:xfrm>
        </p:spPr>
        <p:txBody>
          <a:bodyPr>
            <a:normAutofit fontScale="90000"/>
          </a:bodyPr>
          <a:lstStyle/>
          <a:p>
            <a:r>
              <a:rPr lang="sk-SK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Začíname</a:t>
            </a:r>
            <a:r>
              <a:rPr lang="sk-SK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43" y="2088108"/>
            <a:ext cx="1959968" cy="40533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2" y="3794077"/>
            <a:ext cx="2411484" cy="274445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2" y="1990067"/>
            <a:ext cx="2411484" cy="168118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1" y="3057099"/>
            <a:ext cx="3056284" cy="334370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38" y="3173180"/>
            <a:ext cx="3684895" cy="3227620"/>
          </a:xfrm>
          <a:prstGeom prst="rect">
            <a:avLst/>
          </a:prstGeom>
        </p:spPr>
      </p:pic>
      <p:sp>
        <p:nvSpPr>
          <p:cNvPr id="13" name="Oválna bublina 12"/>
          <p:cNvSpPr/>
          <p:nvPr/>
        </p:nvSpPr>
        <p:spPr>
          <a:xfrm>
            <a:off x="8297838" y="1990067"/>
            <a:ext cx="2402006" cy="1353634"/>
          </a:xfrm>
          <a:prstGeom prst="wedgeEllipseCallout">
            <a:avLst>
              <a:gd name="adj1" fmla="val 52217"/>
              <a:gd name="adj2" fmla="val 8803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Staviame budovy..</a:t>
            </a:r>
            <a:endParaRPr lang="sk-SK" b="1" dirty="0"/>
          </a:p>
        </p:txBody>
      </p:sp>
      <p:sp>
        <p:nvSpPr>
          <p:cNvPr id="10" name="Obdĺžniková bublina 9"/>
          <p:cNvSpPr/>
          <p:nvPr/>
        </p:nvSpPr>
        <p:spPr>
          <a:xfrm>
            <a:off x="545910" y="1990067"/>
            <a:ext cx="1501254" cy="1067032"/>
          </a:xfrm>
          <a:prstGeom prst="wedgeRectCallout">
            <a:avLst>
              <a:gd name="adj1" fmla="val 105354"/>
              <a:gd name="adj2" fmla="val 91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Vyrábame peniaze...</a:t>
            </a:r>
            <a:endParaRPr lang="sk-SK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Bublina v tvare zaobleného obdĺžnika 10"/>
          <p:cNvSpPr/>
          <p:nvPr/>
        </p:nvSpPr>
        <p:spPr>
          <a:xfrm>
            <a:off x="777922" y="6538530"/>
            <a:ext cx="914400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ublina v tvare zaobleného obdĺžnika 11"/>
          <p:cNvSpPr/>
          <p:nvPr/>
        </p:nvSpPr>
        <p:spPr>
          <a:xfrm>
            <a:off x="4053385" y="3521122"/>
            <a:ext cx="1610436" cy="928048"/>
          </a:xfrm>
          <a:prstGeom prst="wedgeRoundRectCallout">
            <a:avLst>
              <a:gd name="adj1" fmla="val 70692"/>
              <a:gd name="adj2" fmla="val -1213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Meníme za budovy..</a:t>
            </a:r>
            <a:endParaRPr lang="sk-SK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a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16458"/>
          <a:stretch>
            <a:fillRect/>
          </a:stretch>
        </p:blipFill>
        <p:spPr>
          <a:xfrm>
            <a:off x="599030" y="2129051"/>
            <a:ext cx="5176729" cy="2197289"/>
          </a:xfrm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24253" y="1257300"/>
            <a:ext cx="11208355" cy="67468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Vzdelávame sa, pracujeme v </a:t>
            </a:r>
            <a:r>
              <a:rPr lang="sk-SK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tímoch, </a:t>
            </a:r>
            <a:r>
              <a:rPr lang="sk-SK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plánujeme  mesto</a:t>
            </a:r>
            <a:endParaRPr lang="sk-SK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9" y="2108579"/>
            <a:ext cx="3081362" cy="173326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57" y="4026089"/>
            <a:ext cx="4270233" cy="240200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4421874"/>
            <a:ext cx="3421038" cy="1924334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4490112"/>
            <a:ext cx="3178412" cy="204716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76" y="1968102"/>
            <a:ext cx="1965278" cy="215684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5" y="2297755"/>
            <a:ext cx="1505681" cy="1728334"/>
          </a:xfrm>
          <a:prstGeom prst="rect">
            <a:avLst/>
          </a:prstGeom>
        </p:spPr>
      </p:pic>
      <p:sp>
        <p:nvSpPr>
          <p:cNvPr id="11" name="Oválna bublina 10"/>
          <p:cNvSpPr/>
          <p:nvPr/>
        </p:nvSpPr>
        <p:spPr>
          <a:xfrm>
            <a:off x="2866030" y="3841845"/>
            <a:ext cx="1433015" cy="866633"/>
          </a:xfrm>
          <a:prstGeom prst="wedgeEllipseCallout">
            <a:avLst>
              <a:gd name="adj1" fmla="val 58633"/>
              <a:gd name="adj2" fmla="val 74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Je to zábava...</a:t>
            </a:r>
            <a:endParaRPr lang="sk-SK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00338">
            <a:off x="6001841" y="3461520"/>
            <a:ext cx="1102327" cy="13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87600" y="1257300"/>
            <a:ext cx="9828000" cy="674688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Človek vo sfére peňazí</a:t>
            </a:r>
            <a:endParaRPr lang="sk-SK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73" y="2019869"/>
            <a:ext cx="2226246" cy="457199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8" y="2019869"/>
            <a:ext cx="2383563" cy="4572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3161563"/>
            <a:ext cx="1924333" cy="3200529"/>
          </a:xfrm>
          <a:prstGeom prst="rect">
            <a:avLst/>
          </a:prstGeom>
        </p:spPr>
      </p:pic>
      <p:sp>
        <p:nvSpPr>
          <p:cNvPr id="4" name="Obdĺžniková bublina 3"/>
          <p:cNvSpPr/>
          <p:nvPr/>
        </p:nvSpPr>
        <p:spPr>
          <a:xfrm>
            <a:off x="423081" y="2007735"/>
            <a:ext cx="1924333" cy="1035715"/>
          </a:xfrm>
          <a:prstGeom prst="wedgeRectCallout">
            <a:avLst>
              <a:gd name="adj1" fmla="val -15496"/>
              <a:gd name="adj2" fmla="val 8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chemeClr val="bg1"/>
                </a:solidFill>
              </a:rPr>
              <a:t>Obľúbené aktivity:</a:t>
            </a:r>
          </a:p>
          <a:p>
            <a:r>
              <a:rPr lang="sk-SK" sz="1600" dirty="0" smtClean="0">
                <a:solidFill>
                  <a:srgbClr val="FFFF00"/>
                </a:solidFill>
              </a:rPr>
              <a:t>Kolotoč</a:t>
            </a:r>
          </a:p>
          <a:p>
            <a:r>
              <a:rPr lang="sk-SK" sz="1600" dirty="0" smtClean="0">
                <a:solidFill>
                  <a:srgbClr val="FFFF00"/>
                </a:solidFill>
              </a:rPr>
              <a:t>Môj rebríček hodnôt</a:t>
            </a:r>
            <a:endParaRPr lang="sk-SK" sz="1600" dirty="0">
              <a:solidFill>
                <a:srgbClr val="FFFF00"/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2021">
            <a:off x="10012169" y="1166498"/>
            <a:ext cx="1354382" cy="91780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65" y="2007735"/>
            <a:ext cx="2397211" cy="4584133"/>
          </a:xfrm>
          <a:prstGeom prst="rect">
            <a:avLst/>
          </a:prstGeom>
        </p:spPr>
      </p:pic>
      <p:sp>
        <p:nvSpPr>
          <p:cNvPr id="13" name="Oválna bublina 12"/>
          <p:cNvSpPr/>
          <p:nvPr/>
        </p:nvSpPr>
        <p:spPr>
          <a:xfrm>
            <a:off x="6301946" y="2007735"/>
            <a:ext cx="1964724" cy="834319"/>
          </a:xfrm>
          <a:prstGeom prst="wedgeEllipseCallout">
            <a:avLst>
              <a:gd name="adj1" fmla="val -69890"/>
              <a:gd name="adj2" fmla="val 980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Práca šľachtí človeka..</a:t>
            </a:r>
            <a:endParaRPr lang="sk-SK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00" y="2019870"/>
            <a:ext cx="2043489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3156734" y="3244334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Zabezpečenie peňazí pre uspokojenie životných potrieb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731533" y="1289293"/>
            <a:ext cx="108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Zabezpečenie peňazí pre uspokojenie životných potrieb</a:t>
            </a:r>
            <a:endParaRPr lang="sk-SK" sz="2400" b="1" dirty="0">
              <a:solidFill>
                <a:schemeClr val="accent4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5381" y="2070056"/>
            <a:ext cx="3105623" cy="154361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34" y="2104355"/>
            <a:ext cx="2333769" cy="147153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2" y="3613666"/>
            <a:ext cx="5337792" cy="300250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67" y="3717519"/>
            <a:ext cx="5462564" cy="279480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945" y="3613666"/>
            <a:ext cx="1322971" cy="1511967"/>
          </a:xfrm>
          <a:prstGeom prst="rect">
            <a:avLst/>
          </a:prstGeom>
        </p:spPr>
      </p:pic>
      <p:sp>
        <p:nvSpPr>
          <p:cNvPr id="13" name="Oválna bublina 12"/>
          <p:cNvSpPr/>
          <p:nvPr/>
        </p:nvSpPr>
        <p:spPr>
          <a:xfrm>
            <a:off x="9239534" y="3717519"/>
            <a:ext cx="1473959" cy="758947"/>
          </a:xfrm>
          <a:prstGeom prst="wedgeEllipseCallout">
            <a:avLst>
              <a:gd name="adj1" fmla="val -55092"/>
              <a:gd name="adj2" fmla="val 103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Baví nás to...</a:t>
            </a:r>
            <a:endParaRPr lang="sk-SK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Obdĺžniková bublina 1"/>
          <p:cNvSpPr/>
          <p:nvPr/>
        </p:nvSpPr>
        <p:spPr>
          <a:xfrm>
            <a:off x="386772" y="1994213"/>
            <a:ext cx="2668896" cy="1434787"/>
          </a:xfrm>
          <a:prstGeom prst="wedgeRectCallout">
            <a:avLst>
              <a:gd name="adj1" fmla="val -29015"/>
              <a:gd name="adj2" fmla="val 1224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rgbClr val="FFFF00"/>
                </a:solidFill>
              </a:rPr>
              <a:t>Obľúbené aktivity:</a:t>
            </a:r>
          </a:p>
          <a:p>
            <a:r>
              <a:rPr lang="sk-SK" b="1" dirty="0">
                <a:solidFill>
                  <a:schemeClr val="bg1"/>
                </a:solidFill>
              </a:rPr>
              <a:t>Rozpočet/</a:t>
            </a:r>
            <a:r>
              <a:rPr lang="sk-SK" b="1" dirty="0" err="1">
                <a:solidFill>
                  <a:schemeClr val="bg1"/>
                </a:solidFill>
              </a:rPr>
              <a:t>Budget</a:t>
            </a:r>
            <a:endParaRPr lang="sk-SK" b="1" dirty="0">
              <a:solidFill>
                <a:schemeClr val="bg1"/>
              </a:solidFill>
            </a:endParaRPr>
          </a:p>
          <a:p>
            <a:r>
              <a:rPr lang="sk-SK" b="1" dirty="0">
                <a:solidFill>
                  <a:schemeClr val="bg1"/>
                </a:solidFill>
              </a:rPr>
              <a:t>Usilovní pracovníci</a:t>
            </a:r>
          </a:p>
          <a:p>
            <a:r>
              <a:rPr lang="sk-SK" b="1" dirty="0">
                <a:solidFill>
                  <a:schemeClr val="bg1"/>
                </a:solidFill>
              </a:rPr>
              <a:t>Štáty a ich platidlá</a:t>
            </a:r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80" y="2012568"/>
            <a:ext cx="3011261" cy="16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798809" y="1054565"/>
            <a:ext cx="11117713" cy="58086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Finančná zodpovednosť a prijímanie rozhodnutí</a:t>
            </a:r>
            <a:r>
              <a:rPr lang="sk-SK" sz="20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sk-SK" sz="20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endParaRPr lang="sk-SK" sz="20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59" y="2033515"/>
            <a:ext cx="2797792" cy="44901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0" y="2033517"/>
            <a:ext cx="4386996" cy="224505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3998794"/>
            <a:ext cx="3784980" cy="241565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7"/>
          <a:srcRect l="16550" t="2353" r="38538" b="-2353"/>
          <a:stretch/>
        </p:blipFill>
        <p:spPr>
          <a:xfrm rot="442030">
            <a:off x="3071703" y="2206044"/>
            <a:ext cx="1059603" cy="1407285"/>
          </a:xfrm>
          <a:prstGeom prst="rect">
            <a:avLst/>
          </a:prstGeom>
        </p:spPr>
      </p:pic>
      <p:sp>
        <p:nvSpPr>
          <p:cNvPr id="10" name="Obdĺžniková bublina 9"/>
          <p:cNvSpPr/>
          <p:nvPr/>
        </p:nvSpPr>
        <p:spPr>
          <a:xfrm>
            <a:off x="423081" y="2279176"/>
            <a:ext cx="2562769" cy="1396280"/>
          </a:xfrm>
          <a:prstGeom prst="wedgeRectCallout">
            <a:avLst>
              <a:gd name="adj1" fmla="val -17105"/>
              <a:gd name="adj2" fmla="val 99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rgbClr val="FFFF00"/>
                </a:solidFill>
              </a:rPr>
              <a:t>Obľúbené aktivity:</a:t>
            </a:r>
            <a:br>
              <a:rPr lang="sk-SK" b="1" dirty="0">
                <a:solidFill>
                  <a:srgbClr val="FFFF00"/>
                </a:solidFill>
              </a:rPr>
            </a:br>
            <a:r>
              <a:rPr lang="sk-SK" b="1" dirty="0" smtClean="0">
                <a:solidFill>
                  <a:schemeClr val="bg1"/>
                </a:solidFill>
              </a:rPr>
              <a:t>Lucka a jej rozhodnutia</a:t>
            </a:r>
            <a:br>
              <a:rPr lang="sk-SK" b="1" dirty="0" smtClean="0">
                <a:solidFill>
                  <a:schemeClr val="bg1"/>
                </a:solidFill>
              </a:rPr>
            </a:br>
            <a:r>
              <a:rPr lang="sk-SK" b="1" dirty="0" smtClean="0">
                <a:solidFill>
                  <a:schemeClr val="bg1"/>
                </a:solidFill>
              </a:rPr>
              <a:t>Môj tajný sen  </a:t>
            </a:r>
            <a:br>
              <a:rPr lang="sk-SK" b="1" dirty="0" smtClean="0">
                <a:solidFill>
                  <a:schemeClr val="bg1"/>
                </a:solidFill>
              </a:rPr>
            </a:br>
            <a:r>
              <a:rPr lang="sk-SK" b="1" dirty="0" smtClean="0">
                <a:solidFill>
                  <a:schemeClr val="bg1"/>
                </a:solidFill>
              </a:rPr>
              <a:t>Interaktívne úlohy 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82" y="4387753"/>
            <a:ext cx="1397988" cy="21358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24" y="4393431"/>
            <a:ext cx="1136822" cy="213019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0" y="4393431"/>
            <a:ext cx="1318446" cy="21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87600" y="1257300"/>
            <a:ext cx="9828000" cy="674688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a hospodárenie s peniazmi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3590969"/>
            <a:ext cx="5049671" cy="28371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1" y="2060517"/>
            <a:ext cx="2757300" cy="436757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45" y="2060518"/>
            <a:ext cx="3030386" cy="436757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827" y="2182376"/>
            <a:ext cx="889403" cy="1465034"/>
          </a:xfrm>
          <a:prstGeom prst="rect">
            <a:avLst/>
          </a:prstGeom>
        </p:spPr>
      </p:pic>
      <p:sp>
        <p:nvSpPr>
          <p:cNvPr id="9" name="Obdĺžniková bublina 8"/>
          <p:cNvSpPr/>
          <p:nvPr/>
        </p:nvSpPr>
        <p:spPr>
          <a:xfrm>
            <a:off x="464024" y="2060518"/>
            <a:ext cx="4148919" cy="1355470"/>
          </a:xfrm>
          <a:prstGeom prst="wedgeRectCallout">
            <a:avLst>
              <a:gd name="adj1" fmla="val -23136"/>
              <a:gd name="adj2" fmla="val 71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chemeClr val="bg1"/>
                </a:solidFill>
              </a:rPr>
              <a:t>Obľúbené aktivity:</a:t>
            </a:r>
          </a:p>
          <a:p>
            <a:r>
              <a:rPr lang="sk-SK" b="1" dirty="0">
                <a:solidFill>
                  <a:srgbClr val="FFFF00"/>
                </a:solidFill>
              </a:rPr>
              <a:t>Lano</a:t>
            </a:r>
          </a:p>
          <a:p>
            <a:r>
              <a:rPr lang="sk-SK" b="1" dirty="0">
                <a:solidFill>
                  <a:srgbClr val="FFFF00"/>
                </a:solidFill>
              </a:rPr>
              <a:t>Na čo slúži bankomat a karta?</a:t>
            </a:r>
          </a:p>
          <a:p>
            <a:r>
              <a:rPr lang="sk-SK" b="1" dirty="0">
                <a:solidFill>
                  <a:srgbClr val="FFFF00"/>
                </a:solidFill>
              </a:rPr>
              <a:t>Čo si kúpime kartou, v hotovosti?</a:t>
            </a:r>
          </a:p>
          <a:p>
            <a:r>
              <a:rPr lang="sk-SK" b="1" dirty="0">
                <a:solidFill>
                  <a:srgbClr val="FFFF00"/>
                </a:solidFill>
              </a:rPr>
              <a:t>Interaktívne úlohy</a:t>
            </a:r>
          </a:p>
        </p:txBody>
      </p:sp>
      <p:sp>
        <p:nvSpPr>
          <p:cNvPr id="10" name="Oválna bublina 9"/>
          <p:cNvSpPr/>
          <p:nvPr/>
        </p:nvSpPr>
        <p:spPr>
          <a:xfrm>
            <a:off x="5609230" y="2019994"/>
            <a:ext cx="1556071" cy="779188"/>
          </a:xfrm>
          <a:prstGeom prst="wedgeEllipseCallout">
            <a:avLst>
              <a:gd name="adj1" fmla="val 33357"/>
              <a:gd name="adj2" fmla="val 115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Užitočná vecička...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40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00938" y="32443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791570" y="1292704"/>
            <a:ext cx="10863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Sporenie a investovanie</a:t>
            </a:r>
            <a:endParaRPr lang="sk-SK" sz="3600" b="1" dirty="0">
              <a:solidFill>
                <a:srgbClr val="FFC0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40" y="2072144"/>
            <a:ext cx="2151726" cy="435878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58" y="1939035"/>
            <a:ext cx="2526690" cy="449189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7" y="3927541"/>
            <a:ext cx="1646831" cy="250338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02" y="3871133"/>
            <a:ext cx="1649105" cy="261620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79" y="1970374"/>
            <a:ext cx="2714259" cy="371219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070" y="5369642"/>
            <a:ext cx="933450" cy="1263169"/>
          </a:xfrm>
          <a:prstGeom prst="rect">
            <a:avLst/>
          </a:prstGeom>
        </p:spPr>
      </p:pic>
      <p:sp>
        <p:nvSpPr>
          <p:cNvPr id="15" name="Obdĺžniková bublina 14"/>
          <p:cNvSpPr/>
          <p:nvPr/>
        </p:nvSpPr>
        <p:spPr>
          <a:xfrm>
            <a:off x="495867" y="2072144"/>
            <a:ext cx="3584812" cy="1541522"/>
          </a:xfrm>
          <a:prstGeom prst="wedgeRectCallout">
            <a:avLst>
              <a:gd name="adj1" fmla="val -15539"/>
              <a:gd name="adj2" fmla="val 97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FFFF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Obľúbené aktivity:</a:t>
            </a:r>
          </a:p>
          <a:p>
            <a:r>
              <a:rPr lang="sk-SK" b="1" dirty="0">
                <a:solidFill>
                  <a:schemeClr val="bg1"/>
                </a:solidFill>
              </a:rPr>
              <a:t>Sporím, sporíš, sporíme</a:t>
            </a:r>
          </a:p>
          <a:p>
            <a:r>
              <a:rPr lang="sk-SK" b="1" dirty="0">
                <a:solidFill>
                  <a:schemeClr val="bg1"/>
                </a:solidFill>
              </a:rPr>
              <a:t>O sporení – na čo sporia a ako?</a:t>
            </a:r>
          </a:p>
          <a:p>
            <a:r>
              <a:rPr lang="sk-SK" b="1" dirty="0">
                <a:solidFill>
                  <a:schemeClr val="bg1"/>
                </a:solidFill>
              </a:rPr>
              <a:t>Pokladnička verzus banka</a:t>
            </a:r>
          </a:p>
          <a:p>
            <a:r>
              <a:rPr lang="sk-SK" b="1" dirty="0" smtClean="0">
                <a:solidFill>
                  <a:schemeClr val="bg1"/>
                </a:solidFill>
              </a:rPr>
              <a:t>Interaktívne </a:t>
            </a:r>
            <a:r>
              <a:rPr lang="sk-SK" b="1" dirty="0">
                <a:solidFill>
                  <a:schemeClr val="bg1"/>
                </a:solidFill>
              </a:rPr>
              <a:t>úlohy</a:t>
            </a:r>
          </a:p>
        </p:txBody>
      </p:sp>
    </p:spTree>
    <p:extLst>
      <p:ext uri="{BB962C8B-B14F-4D97-AF65-F5344CB8AC3E}">
        <p14:creationId xmlns:p14="http://schemas.microsoft.com/office/powerpoint/2010/main" val="21729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00938" y="32443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695553" y="1292704"/>
            <a:ext cx="1046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vznikalo naše mest</a:t>
            </a:r>
            <a:r>
              <a:rPr lang="sk-SK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3600" b="1" dirty="0">
              <a:solidFill>
                <a:srgbClr val="FFC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0775"/>
            <a:ext cx="2765946" cy="14182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34" y="2010774"/>
            <a:ext cx="2374639" cy="449920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12" y="2099838"/>
            <a:ext cx="4725908" cy="2658323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1"/>
            <a:ext cx="2765946" cy="1896762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36973"/>
            <a:ext cx="2615821" cy="1089216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12" y="4824484"/>
            <a:ext cx="3576941" cy="1701704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41" y="4824484"/>
            <a:ext cx="2596105" cy="1685497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2010775"/>
            <a:ext cx="1896037" cy="953495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27" y="3023132"/>
            <a:ext cx="1538019" cy="17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305</Words>
  <Application>Microsoft Office PowerPoint</Application>
  <PresentationFormat>Vlastná</PresentationFormat>
  <Paragraphs>72</Paragraphs>
  <Slides>13</Slides>
  <Notes>13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balíka Office</vt:lpstr>
      <vt:lpstr>Prezentácia programu PowerPoint</vt:lpstr>
      <vt:lpstr>Začíname </vt:lpstr>
      <vt:lpstr>Vzdelávame sa, pracujeme v tímoch, plánujeme  mesto</vt:lpstr>
      <vt:lpstr>Človek vo sfére peňazí</vt:lpstr>
      <vt:lpstr>Prezentácia programu PowerPoint</vt:lpstr>
      <vt:lpstr>      Finančná zodpovednosť a prijímanie rozhodnutí    </vt:lpstr>
      <vt:lpstr>Plánovanie a hospodárenie s peniazmi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Nadežda Palušová</dc:creator>
  <cp:lastModifiedBy>lena</cp:lastModifiedBy>
  <cp:revision>68</cp:revision>
  <dcterms:created xsi:type="dcterms:W3CDTF">2017-01-12T07:36:30Z</dcterms:created>
  <dcterms:modified xsi:type="dcterms:W3CDTF">2017-04-13T16:20:52Z</dcterms:modified>
</cp:coreProperties>
</file>